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6" r:id="rId4"/>
    <p:sldId id="270" r:id="rId5"/>
    <p:sldId id="267" r:id="rId6"/>
    <p:sldId id="269" r:id="rId7"/>
    <p:sldId id="272" r:id="rId8"/>
    <p:sldId id="271" r:id="rId9"/>
    <p:sldId id="273" r:id="rId10"/>
    <p:sldId id="278" r:id="rId11"/>
    <p:sldId id="274" r:id="rId12"/>
    <p:sldId id="275" r:id="rId13"/>
    <p:sldId id="277" r:id="rId14"/>
    <p:sldId id="276" r:id="rId15"/>
    <p:sldId id="280" r:id="rId16"/>
    <p:sldId id="28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FD66A-29CB-21FE-5662-136B9B2583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C166C5-B7CE-7633-DF7D-6C85077260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E16BF-BA83-DBEB-AEC4-7B9A893AF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6B384-4C5C-4ADA-958D-E4FEC48BE2EE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36E3B-8D7E-3F2C-6BC2-CCB28917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84881-D365-3929-71A1-8EA965A7D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9F50E-EFE4-4DD0-A1AA-665B61CF0B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10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61997-E4EA-FDF4-4A7C-910437750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52635-60E8-BD0D-7CDE-AE1B5AA115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84852-60D0-4006-8A13-D96C4F0FF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6B384-4C5C-4ADA-958D-E4FEC48BE2EE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52BC69-3B06-8127-244B-69FADB247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F4015-5B18-17ED-2F20-7916E122E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9F50E-EFE4-4DD0-A1AA-665B61CF0B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693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D1E50F-4F99-DAFF-83C5-306ADFE324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172C2B-192C-7235-AB91-B504184B1D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324B2-69FB-38E5-DDBD-39A1AEF66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6B384-4C5C-4ADA-958D-E4FEC48BE2EE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1852F-909C-5CAB-0CA6-73F37FEDA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CB8DB-B844-66B2-ECB6-EBEA3F5FE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9F50E-EFE4-4DD0-A1AA-665B61CF0B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052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67655-2668-78CC-6F54-D0BA7F9A1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6C0C7-F097-32D9-0F32-E002A77F7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EE5C1-A341-AAA9-D1FB-BE444B06F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6B384-4C5C-4ADA-958D-E4FEC48BE2EE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04B28-705B-3930-4722-BEFC1B78C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FF5AF-1EA0-D126-2D15-83C5DDB59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9F50E-EFE4-4DD0-A1AA-665B61CF0B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8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62354-2B19-8A59-7EC1-35B4C0905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FA7EC8-8994-53DE-5331-F828AD2767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D9FC1-3BE8-B2D2-1C3A-7E80D0455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6B384-4C5C-4ADA-958D-E4FEC48BE2EE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FAC3A-8CB9-BBA9-1B5D-87F7CC92D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15E9C-BAB6-B841-FE2A-7D6CCB790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9F50E-EFE4-4DD0-A1AA-665B61CF0B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47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E143C-0B1D-2695-2366-A9E04C919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5E041-9FFA-4B05-ACC9-26076715B8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83A7EC-5F4C-3B53-4C66-C95F4D2EF9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7C8D4E-7D27-C611-B355-35F7DD637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6B384-4C5C-4ADA-958D-E4FEC48BE2EE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38877-28EE-C4D1-2006-3D958AF95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1371A-9667-5E6B-5282-07C291D3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9F50E-EFE4-4DD0-A1AA-665B61CF0B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53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20314-CFE0-2948-0883-FB27DC682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48B25-69CF-3EB8-134C-C5CF653A8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903547-447B-1710-96F6-7FD98D13DA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C86F8B-3295-9191-B660-4BC94CB643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0E1D5F-F3B6-1A71-3A1A-BBF47DFFF1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F521A9-CBD3-A93E-D238-650881F52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6B384-4C5C-4ADA-958D-E4FEC48BE2EE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D9F137-C4E8-DF97-2CE7-3B1272E58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4467AB-637D-4B2D-00A9-8F619B7A4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9F50E-EFE4-4DD0-A1AA-665B61CF0B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498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A4BC2-BE47-0263-E222-5FB1FBAC6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4A5A3E-D685-2325-9395-5D6780B4F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6B384-4C5C-4ADA-958D-E4FEC48BE2EE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415819-E865-2C56-468E-8BED17F4D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61DC0F-3722-1F09-0F6D-6EE11A211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9F50E-EFE4-4DD0-A1AA-665B61CF0B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859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713063-9422-4700-E073-590D36223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6B384-4C5C-4ADA-958D-E4FEC48BE2EE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D10F3A-4ABE-1842-297D-1D37A57DA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512CE9-2EA4-64B6-15A0-DDF892DD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9F50E-EFE4-4DD0-A1AA-665B61CF0B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437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A0B13-BF66-1CE5-2D02-B196AC1CA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F51F9-FDF6-2514-3F36-2669FC1B0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CA450-C529-1A13-88A0-87AB3D729E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D2D388-3621-9C0B-2827-D1300B690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6B384-4C5C-4ADA-958D-E4FEC48BE2EE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32604-FE15-C5DC-6B9A-567FB2A77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485D9D-4B99-F502-4EBC-4319B545A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9F50E-EFE4-4DD0-A1AA-665B61CF0B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372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76962-09DA-70AA-6AB5-E4861B6D0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C68D73-7BC2-9284-B718-BBC1913565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B5A343-F3D7-A2E6-F746-63B9D003ED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A2125B-A66A-BE58-0C10-A719BDFD3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6B384-4C5C-4ADA-958D-E4FEC48BE2EE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0D2B4A-EF20-3E4D-2E77-7C5D8C49A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911B18-1EB8-0FBB-FFDF-7BA6D0C9E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9F50E-EFE4-4DD0-A1AA-665B61CF0B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337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E0AF73-1FA1-A15D-1B26-35BE6524E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D1308-FB8F-D094-1247-AF0DAEE92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EBBC1-F3E2-81CE-73A1-1ED6CE7ABF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36B384-4C5C-4ADA-958D-E4FEC48BE2EE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3A4A0-140F-F172-CEF6-2AE85F5587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3247B-7EB7-34DE-D681-5C693CA87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69F50E-EFE4-4DD0-A1AA-665B61CF0B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400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uggingface.co/ntc-ai/SDXL-LoRA-slider.futuristic-logo-design" TargetMode="External"/><Relationship Id="rId5" Type="http://schemas.openxmlformats.org/officeDocument/2006/relationships/hyperlink" Target="https://amazon-reviews-2023.github.io/" TargetMode="External"/><Relationship Id="rId4" Type="http://schemas.openxmlformats.org/officeDocument/2006/relationships/hyperlink" Target="https://cseweb.ucsd.edu/~jmcauley/datasets.html#amazon_review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seweb.ucsd.edu/~jmcauley/datasets.html#amazon_review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951C4E-858E-1C27-D4A7-B8B1B37EB7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8686" y="4123271"/>
            <a:ext cx="4978399" cy="641061"/>
          </a:xfrm>
        </p:spPr>
        <p:txBody>
          <a:bodyPr>
            <a:normAutofit/>
          </a:bodyPr>
          <a:lstStyle/>
          <a:p>
            <a:pPr algn="l"/>
            <a:r>
              <a:rPr lang="en-US" altLang="ko-KR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A tool that creates and illustrates a webpage based on Amazon product page</a:t>
            </a:r>
          </a:p>
        </p:txBody>
      </p:sp>
      <p:pic>
        <p:nvPicPr>
          <p:cNvPr id="9" name="Graphic 8" descr="Head with Gears">
            <a:extLst>
              <a:ext uri="{FF2B5EF4-FFF2-40B4-BE49-F238E27FC236}">
                <a16:creationId xmlns:a16="http://schemas.microsoft.com/office/drawing/2014/main" id="{FEDCEC45-1E4A-4E62-9C1D-4B1316B2E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A9014EC-56A3-E80F-5B04-A1CCA92B86AD}"/>
              </a:ext>
            </a:extLst>
          </p:cNvPr>
          <p:cNvSpPr txBox="1">
            <a:spLocks/>
          </p:cNvSpPr>
          <p:nvPr/>
        </p:nvSpPr>
        <p:spPr>
          <a:xfrm>
            <a:off x="688687" y="1784990"/>
            <a:ext cx="6370874" cy="2287839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200" dirty="0">
                <a:solidFill>
                  <a:schemeClr val="accent5"/>
                </a:solidFill>
                <a:latin typeface="Helvetica" pitchFamily="2" charset="0"/>
                <a:ea typeface="Freesentation 6 SemiBold" pitchFamily="2" charset="-127"/>
                <a:cs typeface="Calibri" panose="020F0502020204030204" pitchFamily="34" charset="0"/>
              </a:rPr>
              <a:t>Generative AI:</a:t>
            </a:r>
            <a:br>
              <a:rPr lang="en-US" altLang="ko-KR" sz="8200" dirty="0">
                <a:solidFill>
                  <a:schemeClr val="accent5"/>
                </a:solidFill>
                <a:latin typeface="Helvetica" pitchFamily="2" charset="0"/>
                <a:ea typeface="Freesentation 6 SemiBold" pitchFamily="2" charset="-127"/>
                <a:cs typeface="Calibri" panose="020F0502020204030204" pitchFamily="34" charset="0"/>
              </a:rPr>
            </a:br>
            <a:r>
              <a:rPr lang="en-US" altLang="ko-KR" sz="8200" dirty="0">
                <a:solidFill>
                  <a:schemeClr val="accent5"/>
                </a:solidFill>
                <a:latin typeface="Helvetica" pitchFamily="2" charset="0"/>
                <a:ea typeface="Freesentation 6 SemiBold" pitchFamily="2" charset="-127"/>
                <a:cs typeface="Calibri" panose="020F0502020204030204" pitchFamily="34" charset="0"/>
              </a:rPr>
              <a:t>AI </a:t>
            </a:r>
            <a:r>
              <a:rPr lang="en-US" altLang="ko-KR" sz="8200" dirty="0" err="1">
                <a:solidFill>
                  <a:schemeClr val="accent5"/>
                </a:solidFill>
                <a:latin typeface="Helvetica" pitchFamily="2" charset="0"/>
                <a:ea typeface="Freesentation 6 SemiBold" pitchFamily="2" charset="-127"/>
                <a:cs typeface="Calibri" panose="020F0502020204030204" pitchFamily="34" charset="0"/>
              </a:rPr>
              <a:t>Webdesigner</a:t>
            </a:r>
            <a:endParaRPr lang="ko-KR" altLang="en-US" sz="8200" dirty="0">
              <a:solidFill>
                <a:schemeClr val="accent5"/>
              </a:solidFill>
              <a:latin typeface="Helvetica" pitchFamily="2" charset="0"/>
              <a:ea typeface="Freesentation 6 SemiBold" pitchFamily="2" charset="-127"/>
              <a:cs typeface="Calibri" panose="020F0502020204030204" pitchFamily="34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C761E4F-D1B2-3403-4B55-132EDD8904C5}"/>
              </a:ext>
            </a:extLst>
          </p:cNvPr>
          <p:cNvSpPr txBox="1">
            <a:spLocks/>
          </p:cNvSpPr>
          <p:nvPr/>
        </p:nvSpPr>
        <p:spPr>
          <a:xfrm>
            <a:off x="688686" y="4757419"/>
            <a:ext cx="2247458" cy="570271"/>
          </a:xfrm>
          <a:prstGeom prst="rect">
            <a:avLst/>
          </a:prstGeom>
          <a:solidFill>
            <a:schemeClr val="accent5"/>
          </a:solidFill>
          <a:ln w="38100">
            <a:noFill/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Helvetica" pitchFamily="2" charset="0"/>
                <a:ea typeface="Freesentation 5 Medium" pitchFamily="2" charset="-127"/>
                <a:cs typeface="Calibri" panose="020F0502020204030204" pitchFamily="34" charset="0"/>
              </a:rPr>
              <a:t>Heansuh Lee</a:t>
            </a:r>
          </a:p>
        </p:txBody>
      </p:sp>
    </p:spTree>
    <p:extLst>
      <p:ext uri="{BB962C8B-B14F-4D97-AF65-F5344CB8AC3E}">
        <p14:creationId xmlns:p14="http://schemas.microsoft.com/office/powerpoint/2010/main" val="1875352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B7B68-6FD9-B555-3667-1CCCBA7E4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erson sitting at a desk in front of a robot&#10;&#10;Description automatically generated">
            <a:extLst>
              <a:ext uri="{FF2B5EF4-FFF2-40B4-BE49-F238E27FC236}">
                <a16:creationId xmlns:a16="http://schemas.microsoft.com/office/drawing/2014/main" id="{FC516D7D-053C-B58A-F8F1-1728113AC2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685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0A6EF4-A530-928A-71C3-B54B254C9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85" y="365125"/>
            <a:ext cx="4397774" cy="1325563"/>
          </a:xfrm>
          <a:solidFill>
            <a:schemeClr val="accent5">
              <a:alpha val="9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5400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" pitchFamily="2" charset="0"/>
              </a:rPr>
              <a:t>HTML pages</a:t>
            </a:r>
            <a:endParaRPr lang="ko-KR" altLang="en-US" sz="5400" dirty="0">
              <a:solidFill>
                <a:schemeClr val="accent5">
                  <a:lumMod val="20000"/>
                  <a:lumOff val="80000"/>
                </a:schemeClr>
              </a:solidFill>
              <a:latin typeface="Helvetica" pitchFamily="2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BF8A66A-BD43-FE4F-1237-F5D8181C09B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860310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solidFill>
                <a:srgbClr val="212529"/>
              </a:solidFill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A18236-1B21-B086-24CD-4CB1FC5D6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335" y="2064763"/>
            <a:ext cx="9183329" cy="44281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A20B01-70A5-8BA9-8818-41D008B35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380771"/>
            <a:ext cx="12192000" cy="17500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7C6005-7CA6-E91E-E788-904210EBA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48361"/>
            <a:ext cx="12192000" cy="376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5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702BC-45FD-B910-82FA-E15D5FD0D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erson sitting at a desk in front of a robot&#10;&#10;Description automatically generated">
            <a:extLst>
              <a:ext uri="{FF2B5EF4-FFF2-40B4-BE49-F238E27FC236}">
                <a16:creationId xmlns:a16="http://schemas.microsoft.com/office/drawing/2014/main" id="{08054709-B366-FC81-DC44-FF058E7156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685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ADCB5D-5E68-EFFB-EBC5-E0C8F3C91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85" y="365125"/>
            <a:ext cx="5636638" cy="1325563"/>
          </a:xfrm>
          <a:solidFill>
            <a:schemeClr val="accent5">
              <a:alpha val="90000"/>
            </a:schemeClr>
          </a:solidFill>
        </p:spPr>
        <p:txBody>
          <a:bodyPr>
            <a:normAutofit fontScale="90000"/>
          </a:bodyPr>
          <a:lstStyle/>
          <a:p>
            <a:r>
              <a:rPr lang="en-US" altLang="ko-KR" sz="5400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" pitchFamily="2" charset="0"/>
              </a:rPr>
              <a:t>Image Generation</a:t>
            </a:r>
            <a:endParaRPr lang="ko-KR" altLang="en-US" sz="5400" dirty="0">
              <a:solidFill>
                <a:schemeClr val="accent5">
                  <a:lumMod val="20000"/>
                  <a:lumOff val="80000"/>
                </a:schemeClr>
              </a:solidFill>
              <a:latin typeface="Helvetica" pitchFamily="2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5FC0A2-D4E1-D43F-614B-1720F89E9C2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860310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  <a:t>HTML page is made successfully!</a:t>
            </a:r>
          </a:p>
          <a:p>
            <a: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  <a:t>Now, image generation on company logo + product image</a:t>
            </a:r>
          </a:p>
          <a:p>
            <a:pPr marL="0" indent="0">
              <a:buNone/>
            </a:pPr>
            <a:r>
              <a:rPr lang="en-US" altLang="ko-KR" b="1" u="sng" dirty="0">
                <a:solidFill>
                  <a:srgbClr val="212529"/>
                </a:solidFill>
                <a:latin typeface="Helvetica" pitchFamily="2" charset="0"/>
              </a:rPr>
              <a:t>Product Image</a:t>
            </a:r>
          </a:p>
          <a:p>
            <a: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  <a:t>Model: </a:t>
            </a:r>
            <a:r>
              <a:rPr lang="en-US" altLang="ko-KR" dirty="0" err="1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thu</a:t>
            </a:r>
            <a:r>
              <a:rPr lang="en-US" altLang="ko-KR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-ml/unidiffuser-v1</a:t>
            </a:r>
          </a:p>
          <a:p>
            <a: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  <a:t>Image-to-text-to-image approach, as image is provided from the Amazon metadata</a:t>
            </a:r>
          </a:p>
          <a:p>
            <a: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  <a:t>Able to retrieve the text in a similar way</a:t>
            </a:r>
            <a:b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</a:br>
            <a:r>
              <a:rPr lang="en-US" altLang="ko-KR" dirty="0">
                <a:solidFill>
                  <a:srgbClr val="212529"/>
                </a:solidFill>
                <a:latin typeface="Helvetica" pitchFamily="2" charset="0"/>
                <a:sym typeface="Wingdings" panose="05000000000000000000" pitchFamily="2" charset="2"/>
              </a:rPr>
              <a:t> Finetuned with </a:t>
            </a:r>
            <a:r>
              <a:rPr lang="en-US" altLang="ko-KR" dirty="0" err="1">
                <a:solidFill>
                  <a:srgbClr val="212529"/>
                </a:solidFill>
                <a:latin typeface="Helvetica" pitchFamily="2" charset="0"/>
                <a:sym typeface="Wingdings" panose="05000000000000000000" pitchFamily="2" charset="2"/>
              </a:rPr>
              <a:t>guidance_scale</a:t>
            </a:r>
            <a:r>
              <a:rPr lang="en-US" altLang="ko-KR" dirty="0">
                <a:solidFill>
                  <a:srgbClr val="212529"/>
                </a:solidFill>
                <a:latin typeface="Helvetica" pitchFamily="2" charset="0"/>
                <a:sym typeface="Wingdings" panose="05000000000000000000" pitchFamily="2" charset="2"/>
              </a:rPr>
              <a:t> = 8 to make it strict, temperature at default</a:t>
            </a:r>
            <a:endParaRPr lang="en-US" altLang="ko-KR" dirty="0">
              <a:solidFill>
                <a:srgbClr val="212529"/>
              </a:solidFill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B018EE-6823-4F1B-8F0E-2C3CBB18D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445" y="4422447"/>
            <a:ext cx="6122859" cy="345924"/>
          </a:xfrm>
          <a:prstGeom prst="rect">
            <a:avLst/>
          </a:prstGeom>
        </p:spPr>
      </p:pic>
      <p:pic>
        <p:nvPicPr>
          <p:cNvPr id="9" name="Picture 8" descr="A rectangular box with a green and white rectangular box with fans&#10;&#10;Description automatically generated">
            <a:extLst>
              <a:ext uri="{FF2B5EF4-FFF2-40B4-BE49-F238E27FC236}">
                <a16:creationId xmlns:a16="http://schemas.microsoft.com/office/drawing/2014/main" id="{AD485042-EBB6-1A29-92CD-E7DD71F9F8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587" y="527852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342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B652D-3DCF-D9DE-6370-22A11AE9E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erson sitting at a desk in front of a robot&#10;&#10;Description automatically generated">
            <a:extLst>
              <a:ext uri="{FF2B5EF4-FFF2-40B4-BE49-F238E27FC236}">
                <a16:creationId xmlns:a16="http://schemas.microsoft.com/office/drawing/2014/main" id="{7F43F484-C134-F637-0AF1-74BE730A79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685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BB150D-A2D1-9EBD-E129-A04D32B99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85" y="365125"/>
            <a:ext cx="5636638" cy="1325563"/>
          </a:xfrm>
          <a:solidFill>
            <a:schemeClr val="accent5">
              <a:alpha val="90000"/>
            </a:schemeClr>
          </a:solidFill>
        </p:spPr>
        <p:txBody>
          <a:bodyPr>
            <a:normAutofit fontScale="90000"/>
          </a:bodyPr>
          <a:lstStyle/>
          <a:p>
            <a:r>
              <a:rPr lang="en-US" altLang="ko-KR" sz="5400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" pitchFamily="2" charset="0"/>
              </a:rPr>
              <a:t>Image Generation</a:t>
            </a:r>
            <a:endParaRPr lang="ko-KR" altLang="en-US" sz="5400" dirty="0">
              <a:solidFill>
                <a:schemeClr val="accent5">
                  <a:lumMod val="20000"/>
                  <a:lumOff val="80000"/>
                </a:schemeClr>
              </a:solidFill>
              <a:latin typeface="Helvetica" pitchFamily="2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BF8B3D0-11AF-80A9-2906-CAB379D10EE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860310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u="sng" dirty="0">
                <a:solidFill>
                  <a:srgbClr val="212529"/>
                </a:solidFill>
                <a:latin typeface="Helvetica" pitchFamily="2" charset="0"/>
              </a:rPr>
              <a:t>Company Logo</a:t>
            </a:r>
          </a:p>
          <a:p>
            <a: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  <a:t>Model used: </a:t>
            </a:r>
            <a:r>
              <a:rPr lang="en-US" altLang="ko-KR" dirty="0" err="1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ntc</a:t>
            </a:r>
            <a:r>
              <a:rPr lang="en-US" altLang="ko-KR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-ai/SDXL-</a:t>
            </a:r>
            <a:r>
              <a:rPr lang="en-US" altLang="ko-KR" dirty="0" err="1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LoRA</a:t>
            </a:r>
            <a:r>
              <a:rPr lang="en-US" altLang="ko-KR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-</a:t>
            </a:r>
            <a:r>
              <a:rPr lang="en-US" altLang="ko-KR" dirty="0" err="1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slider.futuristic</a:t>
            </a:r>
            <a:r>
              <a:rPr lang="en-US" altLang="ko-KR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-logo-design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  <a:t>[2]</a:t>
            </a:r>
          </a:p>
          <a:p>
            <a: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  <a:t>Searched ‘logo’ on </a:t>
            </a:r>
            <a:r>
              <a:rPr lang="en-US" altLang="ko-KR" dirty="0" err="1">
                <a:solidFill>
                  <a:srgbClr val="212529"/>
                </a:solidFill>
                <a:latin typeface="Helvetica" pitchFamily="2" charset="0"/>
              </a:rPr>
              <a:t>HuggingFace</a:t>
            </a:r>
            <a: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  <a:t>, but somehow Flux was not usable on </a:t>
            </a:r>
            <a:r>
              <a:rPr lang="en-US" altLang="ko-KR" dirty="0" err="1">
                <a:solidFill>
                  <a:srgbClr val="212529"/>
                </a:solidFill>
                <a:latin typeface="Helvetica" pitchFamily="2" charset="0"/>
              </a:rPr>
              <a:t>Jupyter</a:t>
            </a:r>
            <a: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  <a:t> Server</a:t>
            </a:r>
          </a:p>
          <a:p>
            <a: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  <a:t>This model uses </a:t>
            </a:r>
            <a:r>
              <a:rPr lang="en-US" altLang="ko-KR" dirty="0" err="1">
                <a:solidFill>
                  <a:srgbClr val="212529"/>
                </a:solidFill>
                <a:latin typeface="Helvetica" pitchFamily="2" charset="0"/>
              </a:rPr>
              <a:t>LoRA</a:t>
            </a:r>
            <a: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  <a:t> in stable diffusion and makes “futuristic logo design”</a:t>
            </a:r>
          </a:p>
          <a:p>
            <a: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  <a:t>Other logo model (</a:t>
            </a:r>
            <a:r>
              <a:rPr lang="en-US" altLang="ko-K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artificialguybr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/LogoRedmond-LogoLoraForSDXL-V2</a:t>
            </a:r>
            <a: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  <a:t>) was also available, but documentation was completely(!) missing: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212529"/>
                </a:solidFill>
                <a:latin typeface="Helvetica" pitchFamily="2" charset="0"/>
                <a:sym typeface="Wingdings" panose="05000000000000000000" pitchFamily="2" charset="2"/>
              </a:rPr>
              <a:t> Finetuned with the parameters in the next slide</a:t>
            </a:r>
            <a:endParaRPr lang="en-US" altLang="ko-KR" dirty="0">
              <a:solidFill>
                <a:srgbClr val="212529"/>
              </a:solidFill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C1815-15DC-525F-7721-CA24401161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265" y="5445229"/>
            <a:ext cx="458725" cy="458725"/>
          </a:xfrm>
          <a:prstGeom prst="rect">
            <a:avLst/>
          </a:prstGeom>
        </p:spPr>
      </p:pic>
      <p:pic>
        <p:nvPicPr>
          <p:cNvPr id="6" name="Picture 5" descr="A cartoon of a person sitting at a table&#10;&#10;Description automatically generated">
            <a:extLst>
              <a:ext uri="{FF2B5EF4-FFF2-40B4-BE49-F238E27FC236}">
                <a16:creationId xmlns:a16="http://schemas.microsoft.com/office/drawing/2014/main" id="{4B0CD93E-B432-287C-CFEB-2566E95E2E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426" y="245979"/>
            <a:ext cx="1414402" cy="141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44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DEE6E-DC5A-777B-9FE3-B6DA59F0A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erson sitting at a desk in front of a robot&#10;&#10;Description automatically generated">
            <a:extLst>
              <a:ext uri="{FF2B5EF4-FFF2-40B4-BE49-F238E27FC236}">
                <a16:creationId xmlns:a16="http://schemas.microsoft.com/office/drawing/2014/main" id="{C25C7722-0C96-46B8-5DD1-DA392C21CA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685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00599E-3F9D-F3A9-E930-6BEF585A8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85" y="365125"/>
            <a:ext cx="5636638" cy="1325563"/>
          </a:xfrm>
          <a:solidFill>
            <a:schemeClr val="accent5">
              <a:alpha val="90000"/>
            </a:schemeClr>
          </a:solidFill>
        </p:spPr>
        <p:txBody>
          <a:bodyPr>
            <a:normAutofit fontScale="90000"/>
          </a:bodyPr>
          <a:lstStyle/>
          <a:p>
            <a:r>
              <a:rPr lang="en-US" altLang="ko-KR" sz="5400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" pitchFamily="2" charset="0"/>
              </a:rPr>
              <a:t>Image Generation</a:t>
            </a:r>
            <a:endParaRPr lang="ko-KR" altLang="en-US" sz="5400" dirty="0">
              <a:solidFill>
                <a:schemeClr val="accent5">
                  <a:lumMod val="20000"/>
                  <a:lumOff val="80000"/>
                </a:schemeClr>
              </a:solidFill>
              <a:latin typeface="Helvetica" pitchFamily="2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6157809-1E55-7495-67B9-14364098399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860310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solidFill>
                <a:srgbClr val="212529"/>
              </a:solidFill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BF2AE-267F-0B96-B68B-278E4304F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786" y="4642657"/>
            <a:ext cx="9375228" cy="1543087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03876E1-C7E8-FA5A-4E58-E78AEF880F95}"/>
              </a:ext>
            </a:extLst>
          </p:cNvPr>
          <p:cNvGrpSpPr/>
          <p:nvPr/>
        </p:nvGrpSpPr>
        <p:grpSpPr>
          <a:xfrm>
            <a:off x="2026525" y="2055813"/>
            <a:ext cx="8138949" cy="1778879"/>
            <a:chOff x="2003535" y="4158078"/>
            <a:chExt cx="8138949" cy="1778879"/>
          </a:xfrm>
        </p:grpSpPr>
        <p:pic>
          <p:nvPicPr>
            <p:cNvPr id="25" name="Picture 24" descr="A logo with a blue and black design&#10;&#10;Description automatically generated">
              <a:extLst>
                <a:ext uri="{FF2B5EF4-FFF2-40B4-BE49-F238E27FC236}">
                  <a16:creationId xmlns:a16="http://schemas.microsoft.com/office/drawing/2014/main" id="{9CE19F0E-5A7E-AD09-A1DD-936657122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7795" y="4158079"/>
              <a:ext cx="1778876" cy="1778876"/>
            </a:xfrm>
            <a:prstGeom prst="rect">
              <a:avLst/>
            </a:prstGeom>
          </p:spPr>
        </p:pic>
        <p:pic>
          <p:nvPicPr>
            <p:cNvPr id="27" name="Picture 26" descr="A logo of a company&#10;&#10;Description automatically generated">
              <a:extLst>
                <a:ext uri="{FF2B5EF4-FFF2-40B4-BE49-F238E27FC236}">
                  <a16:creationId xmlns:a16="http://schemas.microsoft.com/office/drawing/2014/main" id="{9513A167-8EFB-42B7-333A-F19B336C7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3535" y="4158079"/>
              <a:ext cx="1778878" cy="1778878"/>
            </a:xfrm>
            <a:prstGeom prst="rect">
              <a:avLst/>
            </a:prstGeom>
          </p:spPr>
        </p:pic>
        <p:pic>
          <p:nvPicPr>
            <p:cNvPr id="29" name="Picture 28" descr="A logo with a blue and black design&#10;&#10;Description automatically generated">
              <a:extLst>
                <a:ext uri="{FF2B5EF4-FFF2-40B4-BE49-F238E27FC236}">
                  <a16:creationId xmlns:a16="http://schemas.microsoft.com/office/drawing/2014/main" id="{314E167E-BE19-2DF1-9230-F32F9A76F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0701" y="4158078"/>
              <a:ext cx="1778877" cy="1778877"/>
            </a:xfrm>
            <a:prstGeom prst="rect">
              <a:avLst/>
            </a:prstGeom>
          </p:spPr>
        </p:pic>
        <p:pic>
          <p:nvPicPr>
            <p:cNvPr id="31" name="Picture 30" descr="A circular object with a house in the center&#10;&#10;Description automatically generated">
              <a:extLst>
                <a:ext uri="{FF2B5EF4-FFF2-40B4-BE49-F238E27FC236}">
                  <a16:creationId xmlns:a16="http://schemas.microsoft.com/office/drawing/2014/main" id="{64300A18-F76F-324B-1A02-0B912B233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3608" y="4158080"/>
              <a:ext cx="1778876" cy="1778876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C1DD875-AFDE-D3DE-EC1B-30ED884E3C86}"/>
              </a:ext>
            </a:extLst>
          </p:cNvPr>
          <p:cNvSpPr txBox="1"/>
          <p:nvPr/>
        </p:nvSpPr>
        <p:spPr>
          <a:xfrm>
            <a:off x="2026525" y="3834690"/>
            <a:ext cx="1778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Helvetica" pitchFamily="2" charset="0"/>
              </a:rPr>
              <a:t>Innovapic</a:t>
            </a:r>
            <a:r>
              <a:rPr lang="en-US" altLang="ko-KR" sz="1400" dirty="0">
                <a:latin typeface="Helvetica" pitchFamily="2" charset="0"/>
              </a:rPr>
              <a:t>:</a:t>
            </a:r>
            <a:br>
              <a:rPr lang="en-US" altLang="ko-KR" sz="1400" dirty="0">
                <a:latin typeface="Helvetica" pitchFamily="2" charset="0"/>
              </a:rPr>
            </a:br>
            <a:r>
              <a:rPr lang="en-US" altLang="ko-KR" sz="1400" dirty="0" err="1">
                <a:latin typeface="Helvetica" pitchFamily="2" charset="0"/>
              </a:rPr>
              <a:t>guidance_scale</a:t>
            </a:r>
            <a:r>
              <a:rPr lang="en-US" altLang="ko-KR" sz="1400" dirty="0">
                <a:latin typeface="Helvetica" pitchFamily="2" charset="0"/>
              </a:rPr>
              <a:t> = 2</a:t>
            </a:r>
            <a:endParaRPr lang="ko-KR" altLang="en-US" sz="1400" dirty="0">
              <a:latin typeface="Helvetica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1813E6-EC09-D45E-16F2-3AB3D523CF6A}"/>
              </a:ext>
            </a:extLst>
          </p:cNvPr>
          <p:cNvSpPr txBox="1"/>
          <p:nvPr/>
        </p:nvSpPr>
        <p:spPr>
          <a:xfrm>
            <a:off x="4139431" y="3834690"/>
            <a:ext cx="18877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elvetica" pitchFamily="2" charset="0"/>
              </a:rPr>
              <a:t>Pretty good! But </a:t>
            </a:r>
            <a:r>
              <a:rPr lang="en-US" altLang="ko-KR" sz="1400" dirty="0" err="1">
                <a:latin typeface="Helvetica" pitchFamily="2" charset="0"/>
              </a:rPr>
              <a:t>num_inference_steps</a:t>
            </a:r>
            <a:r>
              <a:rPr lang="en-US" altLang="ko-KR" sz="1400" dirty="0">
                <a:latin typeface="Helvetica" pitchFamily="2" charset="0"/>
              </a:rPr>
              <a:t> was lower</a:t>
            </a:r>
            <a:endParaRPr lang="ko-KR" altLang="en-US" sz="1400" dirty="0">
              <a:latin typeface="Helvetica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71637D-DE6E-8047-DAB2-1AF8410CECED}"/>
              </a:ext>
            </a:extLst>
          </p:cNvPr>
          <p:cNvSpPr txBox="1"/>
          <p:nvPr/>
        </p:nvSpPr>
        <p:spPr>
          <a:xfrm>
            <a:off x="6254400" y="3817213"/>
            <a:ext cx="1887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elvetica" pitchFamily="2" charset="0"/>
              </a:rPr>
              <a:t>Some wing logo..?</a:t>
            </a:r>
            <a:br>
              <a:rPr lang="en-US" altLang="ko-KR" sz="1400" dirty="0">
                <a:latin typeface="Helvetica" pitchFamily="2" charset="0"/>
              </a:rPr>
            </a:br>
            <a:r>
              <a:rPr lang="en-US" altLang="ko-KR" sz="1400" dirty="0" err="1">
                <a:latin typeface="Helvetica" pitchFamily="2" charset="0"/>
              </a:rPr>
              <a:t>guidance_scale</a:t>
            </a:r>
            <a:r>
              <a:rPr lang="en-US" altLang="ko-KR" sz="1400" dirty="0">
                <a:latin typeface="Helvetica" pitchFamily="2" charset="0"/>
              </a:rPr>
              <a:t> = 6 </a:t>
            </a:r>
            <a:endParaRPr lang="ko-KR" altLang="en-US" sz="1400" dirty="0">
              <a:latin typeface="Helvetica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5DF2431-8CA5-D320-EC7C-98083F0A6027}"/>
              </a:ext>
            </a:extLst>
          </p:cNvPr>
          <p:cNvSpPr txBox="1"/>
          <p:nvPr/>
        </p:nvSpPr>
        <p:spPr>
          <a:xfrm>
            <a:off x="8326400" y="3834690"/>
            <a:ext cx="1887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elvetica" pitchFamily="2" charset="0"/>
              </a:rPr>
              <a:t>Is this a logo?</a:t>
            </a:r>
            <a:br>
              <a:rPr lang="en-US" altLang="ko-KR" sz="1400" dirty="0">
                <a:latin typeface="Helvetica" pitchFamily="2" charset="0"/>
              </a:rPr>
            </a:br>
            <a:r>
              <a:rPr lang="en-US" altLang="ko-KR" sz="1400" dirty="0" err="1">
                <a:latin typeface="Helvetica" pitchFamily="2" charset="0"/>
              </a:rPr>
              <a:t>guidance_scale</a:t>
            </a:r>
            <a:r>
              <a:rPr lang="en-US" altLang="ko-KR" sz="1400" dirty="0">
                <a:latin typeface="Helvetica" pitchFamily="2" charset="0"/>
              </a:rPr>
              <a:t> = 9 </a:t>
            </a:r>
            <a:endParaRPr lang="ko-KR" altLang="en-US" sz="1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34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9A7E2-90B3-B053-F117-75AC98281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erson sitting at a desk in front of a robot&#10;&#10;Description automatically generated">
            <a:extLst>
              <a:ext uri="{FF2B5EF4-FFF2-40B4-BE49-F238E27FC236}">
                <a16:creationId xmlns:a16="http://schemas.microsoft.com/office/drawing/2014/main" id="{B118EFC5-6482-BCCF-F186-B1D41C884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685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C2F6E8-8869-CF8E-E61E-5D6CE7FE3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85" y="365125"/>
            <a:ext cx="4505928" cy="1325563"/>
          </a:xfrm>
          <a:solidFill>
            <a:schemeClr val="accent5">
              <a:alpha val="9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5400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" pitchFamily="2" charset="0"/>
              </a:rPr>
              <a:t>Final Version</a:t>
            </a:r>
            <a:endParaRPr lang="ko-KR" altLang="en-US" sz="5400" dirty="0">
              <a:solidFill>
                <a:schemeClr val="accent5">
                  <a:lumMod val="20000"/>
                  <a:lumOff val="80000"/>
                </a:schemeClr>
              </a:solidFill>
              <a:latin typeface="Helvetica" pitchFamily="2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1524B29-3580-245E-0687-8A42EBE60F9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860310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solidFill>
                <a:srgbClr val="212529"/>
              </a:solidFill>
              <a:latin typeface="Helvetica" pitchFamily="2" charset="0"/>
            </a:endParaRPr>
          </a:p>
        </p:txBody>
      </p:sp>
      <p:pic>
        <p:nvPicPr>
          <p:cNvPr id="40" name="Picture 39" descr="A logo with a circle and a blue circle&#10;&#10;Description automatically generated">
            <a:extLst>
              <a:ext uri="{FF2B5EF4-FFF2-40B4-BE49-F238E27FC236}">
                <a16:creationId xmlns:a16="http://schemas.microsoft.com/office/drawing/2014/main" id="{A06DBB33-14C8-F6DE-3A96-0D6BF646E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83" y="1989241"/>
            <a:ext cx="4503634" cy="450363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8E77FBD-80C8-686B-158E-1901BD04C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604" y="1168507"/>
            <a:ext cx="11654791" cy="551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C9243-2728-9EAF-84DD-55672AC49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erson sitting at a desk in front of a robot&#10;&#10;Description automatically generated">
            <a:extLst>
              <a:ext uri="{FF2B5EF4-FFF2-40B4-BE49-F238E27FC236}">
                <a16:creationId xmlns:a16="http://schemas.microsoft.com/office/drawing/2014/main" id="{00AB41B9-D0EB-D201-BD77-87A0837E59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685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08A22D-9006-86AA-E4E4-89FAD6CE4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85" y="365125"/>
            <a:ext cx="4869721" cy="1325563"/>
          </a:xfrm>
          <a:solidFill>
            <a:schemeClr val="accent5">
              <a:alpha val="9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5400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" pitchFamily="2" charset="0"/>
              </a:rPr>
              <a:t>Future Works</a:t>
            </a:r>
            <a:endParaRPr lang="ko-KR" altLang="en-US" sz="5400" dirty="0">
              <a:solidFill>
                <a:schemeClr val="accent5">
                  <a:lumMod val="20000"/>
                  <a:lumOff val="80000"/>
                </a:schemeClr>
              </a:solidFill>
              <a:latin typeface="Helvetica" pitchFamily="2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458486C-4224-8048-44FD-65D92F93EAE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860310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  <a:t>Overall success! However, there needed to be some tweaks done in the functions, to make the codes work smoothly (i.e. agents with .</a:t>
            </a:r>
            <a:r>
              <a:rPr lang="en-US" altLang="ko-KR" dirty="0" err="1">
                <a:solidFill>
                  <a:srgbClr val="212529"/>
                </a:solidFill>
                <a:latin typeface="Helvetica" pitchFamily="2" charset="0"/>
              </a:rPr>
              <a:t>json</a:t>
            </a:r>
            <a: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  <a:t> / .html format, the response itself had to be extracted)</a:t>
            </a:r>
          </a:p>
          <a:p>
            <a: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  <a:t>Simple HTML is not good enough: what about interactive websites (i.e. CSS, JavaScript)? How about mobile?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altLang="ko-KR" dirty="0">
                <a:solidFill>
                  <a:srgbClr val="212529"/>
                </a:solidFill>
                <a:latin typeface="Helvetica" pitchFamily="2" charset="0"/>
                <a:sym typeface="Wingdings" panose="05000000000000000000" pitchFamily="2" charset="2"/>
              </a:rPr>
              <a:t> More prone to errors, the structures must be engineered for prompts</a:t>
            </a:r>
          </a:p>
          <a:p>
            <a: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  <a:t>More lengthy description? </a:t>
            </a:r>
          </a:p>
          <a:p>
            <a: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  <a:t>About ethics: would it be okay to use Amazon product pages as input and get inspirations from there? No copyright issues?</a:t>
            </a:r>
          </a:p>
          <a:p>
            <a: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  <a:t>Some things can just get better as time goes, with better LLMs suited for text/image generation, and for website builders</a:t>
            </a:r>
          </a:p>
        </p:txBody>
      </p:sp>
    </p:spTree>
    <p:extLst>
      <p:ext uri="{BB962C8B-B14F-4D97-AF65-F5344CB8AC3E}">
        <p14:creationId xmlns:p14="http://schemas.microsoft.com/office/powerpoint/2010/main" val="405529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9B612D-2D28-0C1B-418D-7FEDB23A2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45D4BAD-257F-A79F-0AA8-BBCBADF12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Head with Gears">
            <a:extLst>
              <a:ext uri="{FF2B5EF4-FFF2-40B4-BE49-F238E27FC236}">
                <a16:creationId xmlns:a16="http://schemas.microsoft.com/office/drawing/2014/main" id="{8AF59083-C0AA-BFB4-A1F0-409EDB8828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78C2875-A898-0DE1-E7C0-D5ED03B33A64}"/>
              </a:ext>
            </a:extLst>
          </p:cNvPr>
          <p:cNvSpPr txBox="1">
            <a:spLocks/>
          </p:cNvSpPr>
          <p:nvPr/>
        </p:nvSpPr>
        <p:spPr>
          <a:xfrm>
            <a:off x="862485" y="365125"/>
            <a:ext cx="3876663" cy="1325563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>
                <a:solidFill>
                  <a:schemeClr val="accent5">
                    <a:lumMod val="20000"/>
                    <a:lumOff val="80000"/>
                  </a:schemeClr>
                </a:solidFill>
                <a:latin typeface="Helvetica" pitchFamily="2" charset="0"/>
              </a:rPr>
              <a:t>References</a:t>
            </a:r>
            <a:endParaRPr lang="ko-KR" altLang="en-US" sz="5400" dirty="0">
              <a:solidFill>
                <a:schemeClr val="accent5">
                  <a:lumMod val="20000"/>
                  <a:lumOff val="80000"/>
                </a:schemeClr>
              </a:solidFill>
              <a:latin typeface="Helvetica" pitchFamily="2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44FAE8D-3854-7E87-3495-D9AF555D770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860310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latin typeface="Helvetica" pitchFamily="2" charset="0"/>
              </a:rPr>
              <a:t>Background image generated by DALL-E.</a:t>
            </a:r>
          </a:p>
          <a:p>
            <a:r>
              <a:rPr lang="en-US" altLang="ko-KR" dirty="0">
                <a:latin typeface="Helvetica" pitchFamily="2" charset="0"/>
              </a:rPr>
              <a:t>[1] Recommender Systems and Personalization Datasets. </a:t>
            </a:r>
            <a:r>
              <a:rPr lang="en-US" altLang="ko-KR" dirty="0">
                <a:latin typeface="Helvetica" pitchFamily="2" charset="0"/>
                <a:hlinkClick r:id="rId4"/>
              </a:rPr>
              <a:t>https://cseweb.ucsd.edu/~jmcauley/datasets.html#amazon_reviews</a:t>
            </a:r>
            <a:r>
              <a:rPr lang="en-US" altLang="ko-KR" dirty="0">
                <a:latin typeface="Helvetica" pitchFamily="2" charset="0"/>
              </a:rPr>
              <a:t>, </a:t>
            </a:r>
            <a:r>
              <a:rPr lang="en-US" altLang="ko-KR" dirty="0">
                <a:latin typeface="Helvetica" pitchFamily="2" charset="0"/>
                <a:hlinkClick r:id="rId5"/>
              </a:rPr>
              <a:t>https://amazon-reviews-2023.github.io</a:t>
            </a:r>
            <a:endParaRPr lang="en-US" altLang="ko-KR" dirty="0">
              <a:latin typeface="Helvetica" pitchFamily="2" charset="0"/>
            </a:endParaRPr>
          </a:p>
          <a:p>
            <a:r>
              <a:rPr lang="en-US" altLang="ko-KR" dirty="0">
                <a:latin typeface="Helvetica" pitchFamily="2" charset="0"/>
              </a:rPr>
              <a:t>[2] SDXL </a:t>
            </a:r>
            <a:r>
              <a:rPr lang="en-US" altLang="ko-KR" dirty="0" err="1">
                <a:latin typeface="Helvetica" pitchFamily="2" charset="0"/>
              </a:rPr>
              <a:t>LoRA</a:t>
            </a:r>
            <a:r>
              <a:rPr lang="en-US" altLang="ko-KR" dirty="0">
                <a:latin typeface="Helvetica" pitchFamily="2" charset="0"/>
              </a:rPr>
              <a:t>. </a:t>
            </a:r>
            <a:r>
              <a:rPr lang="en-US" altLang="ko-KR" dirty="0">
                <a:latin typeface="Helvetica" pitchFamily="2" charset="0"/>
                <a:hlinkClick r:id="rId6"/>
              </a:rPr>
              <a:t>https://huggingface.co/ntc-ai/SDXL-LoRA-slider.futuristic-logo-design</a:t>
            </a:r>
            <a:endParaRPr lang="en-US" altLang="ko-KR" dirty="0">
              <a:latin typeface="Helvetica" pitchFamily="2" charset="0"/>
            </a:endParaRPr>
          </a:p>
          <a:p>
            <a:endParaRPr lang="en-US" altLang="ko-KR" dirty="0">
              <a:latin typeface="Helvetica" pitchFamily="2" charset="0"/>
            </a:endParaRPr>
          </a:p>
          <a:p>
            <a:pPr marL="0" indent="0">
              <a:buNone/>
            </a:pPr>
            <a:endParaRPr lang="en-US" altLang="ko-KR" dirty="0">
              <a:solidFill>
                <a:srgbClr val="212529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941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erson sitting at a desk in front of a robot&#10;&#10;Description automatically generated">
            <a:extLst>
              <a:ext uri="{FF2B5EF4-FFF2-40B4-BE49-F238E27FC236}">
                <a16:creationId xmlns:a16="http://schemas.microsoft.com/office/drawing/2014/main" id="{B261F21F-770D-9A33-34A0-4BF54A0C30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685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912FC4-AD5C-BEC5-6C18-B2ABAE9A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85" y="365125"/>
            <a:ext cx="3522702" cy="1325563"/>
          </a:xfrm>
          <a:solidFill>
            <a:schemeClr val="accent5">
              <a:alpha val="9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5400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" pitchFamily="2" charset="0"/>
              </a:rPr>
              <a:t>Motivation</a:t>
            </a:r>
            <a:endParaRPr lang="ko-KR" altLang="en-US" sz="5400" dirty="0">
              <a:solidFill>
                <a:schemeClr val="accent5">
                  <a:lumMod val="20000"/>
                  <a:lumOff val="80000"/>
                </a:schemeClr>
              </a:solidFill>
              <a:latin typeface="Helvetica" pitchFamily="2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5C6ACA3-4B72-FCCD-3FB1-4C80E4A03A8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  <a:t>Worked on </a:t>
            </a:r>
            <a:r>
              <a:rPr lang="en-US" altLang="ko-KR" b="1" dirty="0">
                <a:solidFill>
                  <a:srgbClr val="212529"/>
                </a:solidFill>
                <a:latin typeface="Helvetica" pitchFamily="2" charset="0"/>
              </a:rPr>
              <a:t>Amazon web scraper</a:t>
            </a:r>
            <a: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  <a:t> before on products overview page</a:t>
            </a:r>
          </a:p>
          <a:p>
            <a: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  <a:t>Good idea to work on </a:t>
            </a:r>
            <a:r>
              <a:rPr lang="en-US" altLang="ko-KR" b="1" dirty="0">
                <a:solidFill>
                  <a:srgbClr val="212529"/>
                </a:solidFill>
                <a:latin typeface="Helvetica" pitchFamily="2" charset="0"/>
              </a:rPr>
              <a:t>Amazon</a:t>
            </a:r>
            <a: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  <a:t> </a:t>
            </a:r>
            <a:r>
              <a:rPr lang="en-US" altLang="ko-KR" b="1" dirty="0">
                <a:solidFill>
                  <a:srgbClr val="212529"/>
                </a:solidFill>
                <a:latin typeface="Helvetica" pitchFamily="2" charset="0"/>
              </a:rPr>
              <a:t>product metadata </a:t>
            </a:r>
            <a: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  <a:t>to fulfill the project, scraped from product page</a:t>
            </a:r>
          </a:p>
          <a:p>
            <a:pPr marL="0" indent="0">
              <a:buNone/>
            </a:pPr>
            <a:r>
              <a:rPr lang="en-US" altLang="ko-KR" b="1" u="sng" dirty="0">
                <a:solidFill>
                  <a:srgbClr val="212529"/>
                </a:solidFill>
                <a:latin typeface="Helvetica" pitchFamily="2" charset="0"/>
              </a:rPr>
              <a:t>About me</a:t>
            </a:r>
          </a:p>
          <a:p>
            <a: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  <a:t>Working for </a:t>
            </a:r>
            <a:r>
              <a:rPr lang="en-US" altLang="ko-KR" b="1" dirty="0">
                <a:solidFill>
                  <a:srgbClr val="212529"/>
                </a:solidFill>
                <a:latin typeface="Helvetica" pitchFamily="2" charset="0"/>
              </a:rPr>
              <a:t>Philips</a:t>
            </a:r>
            <a: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  <a:t> as Working Student for Consumer Insights &amp; Commercial Analytics</a:t>
            </a:r>
          </a:p>
          <a:p>
            <a: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  <a:t>Past: Rental company in Seoul for rental products, then flooring products in Germany for logistics + product development</a:t>
            </a:r>
          </a:p>
          <a:p>
            <a:r>
              <a:rPr lang="en-US" altLang="ko-KR" b="1" dirty="0">
                <a:solidFill>
                  <a:srgbClr val="212529"/>
                </a:solidFill>
                <a:latin typeface="Helvetica" pitchFamily="2" charset="0"/>
              </a:rPr>
              <a:t>Strong interest </a:t>
            </a:r>
            <a: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  <a:t>in consumer products / CPG</a:t>
            </a:r>
          </a:p>
          <a:p>
            <a:endParaRPr lang="en-US" altLang="ko-KR" dirty="0">
              <a:solidFill>
                <a:srgbClr val="212529"/>
              </a:solidFill>
              <a:latin typeface="Helvetica" pitchFamily="2" charset="0"/>
            </a:endParaRPr>
          </a:p>
          <a:p>
            <a:endParaRPr lang="en-US" altLang="ko-KR" dirty="0">
              <a:solidFill>
                <a:srgbClr val="212529"/>
              </a:solidFill>
              <a:latin typeface="Helvetica" pitchFamily="2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7754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B7466-9D05-CC5A-E25D-BE68A0681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erson sitting at a desk in front of a robot&#10;&#10;Description automatically generated">
            <a:extLst>
              <a:ext uri="{FF2B5EF4-FFF2-40B4-BE49-F238E27FC236}">
                <a16:creationId xmlns:a16="http://schemas.microsoft.com/office/drawing/2014/main" id="{1D4AB3D1-7E56-87CA-7947-09D55EBE1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685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006EC2-76C9-C3A4-CB23-9C54FC648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84" y="365125"/>
            <a:ext cx="3424381" cy="1325563"/>
          </a:xfrm>
          <a:solidFill>
            <a:schemeClr val="accent5">
              <a:alpha val="9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5400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" pitchFamily="2" charset="0"/>
              </a:rPr>
              <a:t>Approach</a:t>
            </a:r>
            <a:endParaRPr lang="ko-KR" altLang="en-US" sz="5400" dirty="0">
              <a:solidFill>
                <a:schemeClr val="accent5">
                  <a:lumMod val="20000"/>
                  <a:lumOff val="80000"/>
                </a:schemeClr>
              </a:solidFill>
              <a:latin typeface="Helvetica" pitchFamily="2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E212C27-5D50-6DAD-EE91-38DFE75A1D5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u="sng" dirty="0">
                <a:solidFill>
                  <a:srgbClr val="212529"/>
                </a:solidFill>
                <a:latin typeface="Helvetica" pitchFamily="2" charset="0"/>
              </a:rPr>
              <a:t>Aim:</a:t>
            </a:r>
            <a:r>
              <a:rPr lang="en-US" altLang="ko-KR" b="1" dirty="0">
                <a:solidFill>
                  <a:srgbClr val="212529"/>
                </a:solidFill>
                <a:latin typeface="Helvetica" pitchFamily="2" charset="0"/>
              </a:rPr>
              <a:t> </a:t>
            </a:r>
            <a: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  <a:t>Making a HTML page of a company website with a company logo and product images</a:t>
            </a:r>
          </a:p>
          <a:p>
            <a: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  <a:t>To guide people in making websites with HTML structure</a:t>
            </a:r>
          </a:p>
          <a:p>
            <a:pPr marL="0" indent="0">
              <a:buNone/>
            </a:pPr>
            <a:r>
              <a:rPr lang="en-US" altLang="ko-KR" b="1" u="sng" dirty="0">
                <a:solidFill>
                  <a:srgbClr val="212529"/>
                </a:solidFill>
                <a:latin typeface="Helvetica" pitchFamily="2" charset="0"/>
              </a:rPr>
              <a:t>Data Preparation</a:t>
            </a:r>
          </a:p>
          <a:p>
            <a: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  <a:t>For this, you can use any </a:t>
            </a:r>
            <a:r>
              <a:rPr lang="en-US" altLang="ko-KR" u="sng" dirty="0">
                <a:solidFill>
                  <a:srgbClr val="212529"/>
                </a:solidFill>
                <a:latin typeface="Helvetica" pitchFamily="2" charset="0"/>
              </a:rPr>
              <a:t>electronics</a:t>
            </a:r>
            <a: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  <a:t> </a:t>
            </a:r>
            <a:r>
              <a:rPr lang="en-US" altLang="ko-KR" b="1" dirty="0">
                <a:solidFill>
                  <a:srgbClr val="212529"/>
                </a:solidFill>
                <a:latin typeface="Helvetica" pitchFamily="2" charset="0"/>
              </a:rPr>
              <a:t>product page </a:t>
            </a:r>
            <a: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  <a:t>link from Amazon as an input – only a </a:t>
            </a:r>
            <a:r>
              <a:rPr lang="en-US" altLang="ko-KR" u="sng" dirty="0">
                <a:solidFill>
                  <a:srgbClr val="212529"/>
                </a:solidFill>
                <a:latin typeface="Helvetica" pitchFamily="2" charset="0"/>
              </a:rPr>
              <a:t>single link</a:t>
            </a:r>
            <a: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  <a:t> can be used</a:t>
            </a:r>
            <a:b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</a:br>
            <a:r>
              <a:rPr lang="en-US" altLang="ko-KR" sz="1600" dirty="0">
                <a:solidFill>
                  <a:srgbClr val="212529"/>
                </a:solidFill>
                <a:latin typeface="Helvetica" pitchFamily="2" charset="0"/>
              </a:rPr>
              <a:t>Electronics only because the dataset was too big (…), so it was reduced to </a:t>
            </a:r>
            <a:r>
              <a:rPr lang="en-US" altLang="ko-KR" sz="1600" dirty="0" err="1">
                <a:solidFill>
                  <a:srgbClr val="212529"/>
                </a:solidFill>
                <a:latin typeface="Helvetica" pitchFamily="2" charset="0"/>
              </a:rPr>
              <a:t>randomised</a:t>
            </a:r>
            <a:r>
              <a:rPr lang="en-US" altLang="ko-KR" sz="1600" dirty="0">
                <a:solidFill>
                  <a:srgbClr val="212529"/>
                </a:solidFill>
                <a:latin typeface="Helvetica" pitchFamily="2" charset="0"/>
              </a:rPr>
              <a:t> sample of 10000 products in sampled data</a:t>
            </a:r>
          </a:p>
          <a:p>
            <a: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  <a:t>Web scraper will run and produce a dictionary data</a:t>
            </a:r>
          </a:p>
          <a:p>
            <a: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  <a:t>This will be used for RAG pipeline</a:t>
            </a:r>
          </a:p>
          <a:p>
            <a:endParaRPr lang="en-US" altLang="ko-KR" dirty="0">
              <a:solidFill>
                <a:srgbClr val="212529"/>
              </a:solidFill>
              <a:latin typeface="Helvetica" pitchFamily="2" charset="0"/>
            </a:endParaRP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1010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FDA5A-3156-DEE6-9C70-A58662D72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erson sitting at a desk in front of a robot&#10;&#10;Description automatically generated">
            <a:extLst>
              <a:ext uri="{FF2B5EF4-FFF2-40B4-BE49-F238E27FC236}">
                <a16:creationId xmlns:a16="http://schemas.microsoft.com/office/drawing/2014/main" id="{039C127B-9A2E-28BB-67A1-C293F27BC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685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9EA434-C9A1-EAA7-C2FB-E259038B6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85" y="365125"/>
            <a:ext cx="3522702" cy="1325563"/>
          </a:xfrm>
          <a:solidFill>
            <a:schemeClr val="accent5">
              <a:alpha val="9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5400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" pitchFamily="2" charset="0"/>
              </a:rPr>
              <a:t>Approach</a:t>
            </a:r>
            <a:endParaRPr lang="ko-KR" altLang="en-US" sz="5400" dirty="0">
              <a:solidFill>
                <a:schemeClr val="accent5">
                  <a:lumMod val="20000"/>
                  <a:lumOff val="80000"/>
                </a:schemeClr>
              </a:solidFill>
              <a:latin typeface="Helvetica" pitchFamily="2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FA0C04-1D35-C403-860C-D7FF94978DB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11EACF-1D30-4E1E-7E7C-49B08C346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939" y="1959548"/>
            <a:ext cx="7940122" cy="40834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76A9BF-25F8-F1D2-5B53-3067F0BB2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677" y="1793569"/>
            <a:ext cx="6866646" cy="4415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E1AFB0-CDC3-A3D4-B1CA-7350B60EEF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7985" y="2055813"/>
            <a:ext cx="9216029" cy="399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34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DC3F1-E907-2FC8-24CA-6E1ABD6BC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erson sitting at a desk in front of a robot&#10;&#10;Description automatically generated">
            <a:extLst>
              <a:ext uri="{FF2B5EF4-FFF2-40B4-BE49-F238E27FC236}">
                <a16:creationId xmlns:a16="http://schemas.microsoft.com/office/drawing/2014/main" id="{44942BF0-5BBE-9759-4787-CBCEB82E3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685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8A6DA9-870B-ECDF-F08B-52C2A1358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85" y="365125"/>
            <a:ext cx="1971150" cy="1325563"/>
          </a:xfrm>
          <a:solidFill>
            <a:schemeClr val="accent5">
              <a:alpha val="9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5400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" pitchFamily="2" charset="0"/>
              </a:rPr>
              <a:t>RAG</a:t>
            </a:r>
            <a:endParaRPr lang="ko-KR" altLang="en-US" sz="5400" dirty="0">
              <a:solidFill>
                <a:schemeClr val="accent5">
                  <a:lumMod val="20000"/>
                  <a:lumOff val="80000"/>
                </a:schemeClr>
              </a:solidFill>
              <a:latin typeface="Helvetica" pitchFamily="2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72B7B3A-4325-109E-954C-F607F316EFE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667250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u="sng" dirty="0">
                <a:solidFill>
                  <a:srgbClr val="212529"/>
                </a:solidFill>
                <a:latin typeface="Helvetica" pitchFamily="2" charset="0"/>
              </a:rPr>
              <a:t>RAG pipeline</a:t>
            </a:r>
          </a:p>
          <a:p>
            <a: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  <a:t>The electronics Amazon product metadata dataset is taken from </a:t>
            </a:r>
            <a:r>
              <a:rPr lang="en-US" altLang="ko-KR" dirty="0">
                <a:solidFill>
                  <a:srgbClr val="212529"/>
                </a:solidFill>
                <a:latin typeface="Helvetica" pitchFamily="2" charset="0"/>
                <a:hlinkClick r:id="rId3"/>
              </a:rPr>
              <a:t>Recommender Systems and Personalization Datasets</a:t>
            </a:r>
            <a: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  <a:t> [1]</a:t>
            </a:r>
          </a:p>
          <a:p>
            <a:r>
              <a:rPr lang="en-US" altLang="ko-KR" b="1" dirty="0">
                <a:solidFill>
                  <a:srgbClr val="212529"/>
                </a:solidFill>
                <a:latin typeface="Helvetica" pitchFamily="2" charset="0"/>
              </a:rPr>
              <a:t>Rich, structured </a:t>
            </a:r>
            <a: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  <a:t>data in .</a:t>
            </a:r>
            <a:r>
              <a:rPr lang="en-US" altLang="ko-KR" dirty="0" err="1">
                <a:solidFill>
                  <a:srgbClr val="212529"/>
                </a:solidFill>
                <a:latin typeface="Helvetica" pitchFamily="2" charset="0"/>
              </a:rPr>
              <a:t>jsonl</a:t>
            </a:r>
            <a: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  <a:t> format</a:t>
            </a:r>
          </a:p>
          <a:p>
            <a:r>
              <a:rPr lang="en-US" altLang="ko-KR" dirty="0" err="1">
                <a:solidFill>
                  <a:srgbClr val="212529"/>
                </a:solidFill>
                <a:latin typeface="Helvetica" pitchFamily="2" charset="0"/>
              </a:rPr>
              <a:t>SentenceTransformer</a:t>
            </a:r>
            <a: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all-MiniLM-L6-v2</a:t>
            </a:r>
            <a: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  <a:t> s used</a:t>
            </a:r>
            <a:endParaRPr lang="en-US" altLang="ko-KR" dirty="0">
              <a:solidFill>
                <a:srgbClr val="212529"/>
              </a:solidFill>
              <a:highlight>
                <a:srgbClr val="000000"/>
              </a:highlight>
              <a:latin typeface="Helvetica" pitchFamily="2" charset="0"/>
            </a:endParaRPr>
          </a:p>
          <a:p>
            <a: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  <a:t>This is where the input will retrieve products</a:t>
            </a:r>
          </a:p>
          <a:p>
            <a:r>
              <a:rPr lang="en-US" altLang="ko-KR" b="1" dirty="0">
                <a:solidFill>
                  <a:srgbClr val="212529"/>
                </a:solidFill>
                <a:latin typeface="Helvetica" pitchFamily="2" charset="0"/>
              </a:rPr>
              <a:t>Top 3 most similar products </a:t>
            </a:r>
            <a:r>
              <a:rPr lang="en-US" altLang="ko-KR" sz="1800" dirty="0">
                <a:solidFill>
                  <a:srgbClr val="212529"/>
                </a:solidFill>
                <a:latin typeface="Helvetica" pitchFamily="2" charset="0"/>
              </a:rPr>
              <a:t>(using cosine similarity) </a:t>
            </a:r>
            <a: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  <a:t>will be returned from the vector database </a:t>
            </a:r>
            <a:r>
              <a:rPr lang="en-US" altLang="ko-KR" dirty="0" err="1">
                <a:solidFill>
                  <a:srgbClr val="212529"/>
                </a:solidFill>
                <a:latin typeface="Helvetica" pitchFamily="2" charset="0"/>
              </a:rPr>
              <a:t>Qdrant</a:t>
            </a:r>
            <a:endParaRPr lang="en-US" altLang="ko-KR" dirty="0">
              <a:solidFill>
                <a:srgbClr val="212529"/>
              </a:solidFill>
              <a:latin typeface="Helvetica" pitchFamily="2" charset="0"/>
            </a:endParaRPr>
          </a:p>
          <a:p>
            <a: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  <a:t>Query using only ‘</a:t>
            </a:r>
            <a:r>
              <a:rPr lang="en-US" altLang="ko-KR" dirty="0" err="1">
                <a:solidFill>
                  <a:srgbClr val="212529"/>
                </a:solidFill>
                <a:latin typeface="Helvetica" pitchFamily="2" charset="0"/>
              </a:rPr>
              <a:t>ProductTitle</a:t>
            </a:r>
            <a: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  <a:t>’ and ‘</a:t>
            </a:r>
            <a:r>
              <a:rPr lang="en-US" altLang="ko-KR" dirty="0" err="1">
                <a:solidFill>
                  <a:srgbClr val="212529"/>
                </a:solidFill>
                <a:latin typeface="Helvetica" pitchFamily="2" charset="0"/>
              </a:rPr>
              <a:t>ProductDescription</a:t>
            </a:r>
            <a: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  <a:t>’</a:t>
            </a:r>
          </a:p>
          <a:p>
            <a: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  <a:t>Only relevant metadata is extracted from Amazon</a:t>
            </a:r>
          </a:p>
          <a:p>
            <a: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  <a:t>At the end, only </a:t>
            </a:r>
            <a:r>
              <a:rPr lang="en-US" altLang="ko-KR" b="1" dirty="0">
                <a:solidFill>
                  <a:srgbClr val="212529"/>
                </a:solidFill>
                <a:latin typeface="Helvetica" pitchFamily="2" charset="0"/>
              </a:rPr>
              <a:t>1</a:t>
            </a:r>
            <a:r>
              <a:rPr lang="en-US" altLang="ko-KR" b="1" baseline="30000" dirty="0">
                <a:solidFill>
                  <a:srgbClr val="212529"/>
                </a:solidFill>
                <a:latin typeface="Helvetica" pitchFamily="2" charset="0"/>
              </a:rPr>
              <a:t>st</a:t>
            </a:r>
            <a:r>
              <a:rPr lang="en-US" altLang="ko-KR" b="1" dirty="0">
                <a:solidFill>
                  <a:srgbClr val="212529"/>
                </a:solidFill>
                <a:latin typeface="Helvetica" pitchFamily="2" charset="0"/>
              </a:rPr>
              <a:t> product </a:t>
            </a:r>
            <a: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  <a:t>will be used for LLM</a:t>
            </a:r>
          </a:p>
        </p:txBody>
      </p:sp>
    </p:spTree>
    <p:extLst>
      <p:ext uri="{BB962C8B-B14F-4D97-AF65-F5344CB8AC3E}">
        <p14:creationId xmlns:p14="http://schemas.microsoft.com/office/powerpoint/2010/main" val="1752932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FF3BF-24D3-38EB-3D02-7FE51F084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erson sitting at a desk in front of a robot&#10;&#10;Description automatically generated">
            <a:extLst>
              <a:ext uri="{FF2B5EF4-FFF2-40B4-BE49-F238E27FC236}">
                <a16:creationId xmlns:a16="http://schemas.microsoft.com/office/drawing/2014/main" id="{9EAFC536-F24B-A569-403F-3B0E6E3FED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685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DE97F5-488E-FF97-441C-7D6E93A90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85" y="365125"/>
            <a:ext cx="2085843" cy="1325563"/>
          </a:xfrm>
          <a:solidFill>
            <a:schemeClr val="accent5">
              <a:alpha val="9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5400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" pitchFamily="2" charset="0"/>
              </a:rPr>
              <a:t>RAG</a:t>
            </a:r>
            <a:endParaRPr lang="ko-KR" altLang="en-US" sz="5400" dirty="0">
              <a:solidFill>
                <a:schemeClr val="accent5">
                  <a:lumMod val="20000"/>
                  <a:lumOff val="80000"/>
                </a:schemeClr>
              </a:solidFill>
              <a:latin typeface="Helvetica" pitchFamily="2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53778A-91BC-B710-469B-B26E5B56FD77}"/>
              </a:ext>
            </a:extLst>
          </p:cNvPr>
          <p:cNvSpPr txBox="1">
            <a:spLocks/>
          </p:cNvSpPr>
          <p:nvPr/>
        </p:nvSpPr>
        <p:spPr>
          <a:xfrm>
            <a:off x="412955" y="1825625"/>
            <a:ext cx="11287431" cy="4761988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solidFill>
                <a:srgbClr val="212529"/>
              </a:solidFill>
              <a:latin typeface="Helvetica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BE5F37-2553-1F24-E8DE-17EE44E8BECA}"/>
              </a:ext>
            </a:extLst>
          </p:cNvPr>
          <p:cNvSpPr/>
          <p:nvPr/>
        </p:nvSpPr>
        <p:spPr>
          <a:xfrm>
            <a:off x="1242551" y="2267960"/>
            <a:ext cx="1393889" cy="6415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elvetica" pitchFamily="2" charset="0"/>
              </a:rPr>
              <a:t>Scraped data</a:t>
            </a:r>
            <a:endParaRPr lang="ko-KR" altLang="en-US" dirty="0">
              <a:latin typeface="Helvetica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D86463-38D5-E2B7-6337-BBB6E9487260}"/>
              </a:ext>
            </a:extLst>
          </p:cNvPr>
          <p:cNvSpPr/>
          <p:nvPr/>
        </p:nvSpPr>
        <p:spPr>
          <a:xfrm>
            <a:off x="3164145" y="2709528"/>
            <a:ext cx="1494504" cy="39003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elvetica" pitchFamily="2" charset="0"/>
              </a:rPr>
              <a:t>‘</a:t>
            </a:r>
            <a:r>
              <a:rPr lang="en-US" altLang="ko-KR" dirty="0" err="1">
                <a:latin typeface="Helvetica" pitchFamily="2" charset="0"/>
              </a:rPr>
              <a:t>ProductTitle</a:t>
            </a:r>
            <a:r>
              <a:rPr lang="en-US" altLang="ko-KR" dirty="0">
                <a:latin typeface="Helvetica" pitchFamily="2" charset="0"/>
              </a:rPr>
              <a:t>’</a:t>
            </a:r>
            <a:endParaRPr lang="ko-KR" altLang="en-US" dirty="0">
              <a:latin typeface="Helvetica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692420-370A-2CA3-2F01-BEF3226C69B9}"/>
              </a:ext>
            </a:extLst>
          </p:cNvPr>
          <p:cNvSpPr/>
          <p:nvPr/>
        </p:nvSpPr>
        <p:spPr>
          <a:xfrm>
            <a:off x="5056546" y="2709527"/>
            <a:ext cx="2202426" cy="39003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elvetica" pitchFamily="2" charset="0"/>
              </a:rPr>
              <a:t>‘</a:t>
            </a:r>
            <a:r>
              <a:rPr lang="en-US" altLang="ko-KR" dirty="0" err="1">
                <a:latin typeface="Helvetica" pitchFamily="2" charset="0"/>
              </a:rPr>
              <a:t>ProductDescription</a:t>
            </a:r>
            <a:r>
              <a:rPr lang="en-US" altLang="ko-KR" dirty="0">
                <a:latin typeface="Helvetica" pitchFamily="2" charset="0"/>
              </a:rPr>
              <a:t>’</a:t>
            </a:r>
            <a:endParaRPr lang="ko-KR" altLang="en-US" dirty="0">
              <a:latin typeface="Helvetica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70454F-B87C-1AFD-222F-E491E8E5D504}"/>
              </a:ext>
            </a:extLst>
          </p:cNvPr>
          <p:cNvSpPr txBox="1"/>
          <p:nvPr/>
        </p:nvSpPr>
        <p:spPr>
          <a:xfrm>
            <a:off x="2900292" y="2315301"/>
            <a:ext cx="8162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Helvetica" pitchFamily="2" charset="0"/>
              </a:rPr>
              <a:t>extracted</a:t>
            </a:r>
            <a:endParaRPr lang="ko-KR" altLang="en-US" sz="1200" dirty="0">
              <a:latin typeface="Helvetica" pitchFamily="2" charset="0"/>
            </a:endParaRP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8361DDBB-E6CD-91AD-87D5-E45A33F25372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636440" y="2588738"/>
            <a:ext cx="527705" cy="315810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EF8B005-D5D5-46B3-070E-7545799C4D1F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4658649" y="2904547"/>
            <a:ext cx="397897" cy="1"/>
          </a:xfrm>
          <a:prstGeom prst="line">
            <a:avLst/>
          </a:prstGeom>
          <a:ln>
            <a:solidFill>
              <a:schemeClr val="accent5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0403D6E-D650-0F7A-7DFA-389EC3ED9376}"/>
              </a:ext>
            </a:extLst>
          </p:cNvPr>
          <p:cNvSpPr txBox="1"/>
          <p:nvPr/>
        </p:nvSpPr>
        <p:spPr>
          <a:xfrm>
            <a:off x="4323178" y="2445834"/>
            <a:ext cx="11594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Helvetica" pitchFamily="2" charset="0"/>
              </a:rPr>
              <a:t>concatenated</a:t>
            </a:r>
            <a:endParaRPr lang="ko-KR" altLang="en-US" sz="1200" dirty="0">
              <a:latin typeface="Helvetica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527AA5-B078-971C-9A93-9B34A8EE8926}"/>
              </a:ext>
            </a:extLst>
          </p:cNvPr>
          <p:cNvSpPr/>
          <p:nvPr/>
        </p:nvSpPr>
        <p:spPr>
          <a:xfrm>
            <a:off x="2948328" y="2256732"/>
            <a:ext cx="4504523" cy="951865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elvetica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DA1287-E2AE-BA94-E6C6-76AE83888712}"/>
              </a:ext>
            </a:extLst>
          </p:cNvPr>
          <p:cNvSpPr txBox="1"/>
          <p:nvPr/>
        </p:nvSpPr>
        <p:spPr>
          <a:xfrm>
            <a:off x="6157759" y="1898628"/>
            <a:ext cx="13145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chemeClr val="accent2"/>
                </a:solidFill>
                <a:latin typeface="Helvetica" pitchFamily="2" charset="0"/>
              </a:rPr>
              <a:t>vectorised</a:t>
            </a:r>
            <a:r>
              <a:rPr lang="en-US" altLang="ko-KR" dirty="0">
                <a:solidFill>
                  <a:schemeClr val="accent2"/>
                </a:solidFill>
                <a:latin typeface="Helvetica" pitchFamily="2" charset="0"/>
              </a:rPr>
              <a:t> </a:t>
            </a:r>
            <a:endParaRPr lang="ko-KR" altLang="en-US" dirty="0">
              <a:solidFill>
                <a:schemeClr val="accent2"/>
              </a:solidFill>
              <a:latin typeface="Helvetica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2D64834-09F6-7DAD-264B-D7D17F2F0BAB}"/>
              </a:ext>
            </a:extLst>
          </p:cNvPr>
          <p:cNvSpPr/>
          <p:nvPr/>
        </p:nvSpPr>
        <p:spPr>
          <a:xfrm>
            <a:off x="6343201" y="3865700"/>
            <a:ext cx="2115696" cy="127847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Helvetica" pitchFamily="2" charset="0"/>
              </a:rPr>
              <a:t>meta_Electronics_sampled.jsonl</a:t>
            </a:r>
            <a:endParaRPr lang="ko-KR" altLang="en-US" dirty="0">
              <a:latin typeface="Helvetica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18887D3-5912-86AB-CECF-28A5F4B84087}"/>
              </a:ext>
            </a:extLst>
          </p:cNvPr>
          <p:cNvSpPr/>
          <p:nvPr/>
        </p:nvSpPr>
        <p:spPr>
          <a:xfrm>
            <a:off x="9083245" y="4221453"/>
            <a:ext cx="2445467" cy="215968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elvetica" pitchFamily="2" charset="0"/>
              </a:rPr>
              <a:t>Amazon metadata</a:t>
            </a:r>
            <a:endParaRPr lang="ko-KR" altLang="en-US" dirty="0">
              <a:latin typeface="Helvetica" pitchFamily="2" charset="0"/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4F0261AD-7426-7F5B-B5A0-550FE00B1EAF}"/>
              </a:ext>
            </a:extLst>
          </p:cNvPr>
          <p:cNvCxnSpPr>
            <a:cxnSpLocks/>
            <a:stCxn id="37" idx="1"/>
            <a:endCxn id="36" idx="3"/>
          </p:cNvCxnSpPr>
          <p:nvPr/>
        </p:nvCxnSpPr>
        <p:spPr>
          <a:xfrm rot="10800000">
            <a:off x="8458897" y="4504936"/>
            <a:ext cx="624348" cy="796358"/>
          </a:xfrm>
          <a:prstGeom prst="bentConnector3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F667C32-4C79-FE1D-5FAA-16D7A6A2F430}"/>
              </a:ext>
            </a:extLst>
          </p:cNvPr>
          <p:cNvSpPr txBox="1"/>
          <p:nvPr/>
        </p:nvSpPr>
        <p:spPr>
          <a:xfrm>
            <a:off x="7883623" y="5215953"/>
            <a:ext cx="1150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Helvetica" pitchFamily="2" charset="0"/>
              </a:rPr>
              <a:t>extracted randomly + </a:t>
            </a:r>
            <a:r>
              <a:rPr lang="en-US" altLang="ko-KR" sz="1200" dirty="0" err="1">
                <a:latin typeface="Helvetica" pitchFamily="2" charset="0"/>
              </a:rPr>
              <a:t>undersampled</a:t>
            </a:r>
            <a:endParaRPr lang="ko-KR" altLang="en-US" sz="1200" dirty="0">
              <a:latin typeface="Helvetica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79B2C63-9165-B90F-C359-ECAC1679A641}"/>
              </a:ext>
            </a:extLst>
          </p:cNvPr>
          <p:cNvSpPr/>
          <p:nvPr/>
        </p:nvSpPr>
        <p:spPr>
          <a:xfrm>
            <a:off x="6157759" y="3775587"/>
            <a:ext cx="2445467" cy="1440366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elvetica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94A9AF3-846B-DC36-562E-065DE461E864}"/>
              </a:ext>
            </a:extLst>
          </p:cNvPr>
          <p:cNvSpPr txBox="1"/>
          <p:nvPr/>
        </p:nvSpPr>
        <p:spPr>
          <a:xfrm>
            <a:off x="8659089" y="3749143"/>
            <a:ext cx="13145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chemeClr val="accent2"/>
                </a:solidFill>
                <a:latin typeface="Helvetica" pitchFamily="2" charset="0"/>
              </a:rPr>
              <a:t>vectorised</a:t>
            </a:r>
            <a:r>
              <a:rPr lang="en-US" altLang="ko-KR" dirty="0">
                <a:solidFill>
                  <a:schemeClr val="accent2"/>
                </a:solidFill>
                <a:latin typeface="Helvetica" pitchFamily="2" charset="0"/>
              </a:rPr>
              <a:t> </a:t>
            </a:r>
            <a:endParaRPr lang="ko-KR" altLang="en-US" dirty="0">
              <a:solidFill>
                <a:schemeClr val="accent2"/>
              </a:solidFill>
              <a:latin typeface="Helvetica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E32B84F-9178-9053-0D72-C2A50696F705}"/>
              </a:ext>
            </a:extLst>
          </p:cNvPr>
          <p:cNvSpPr/>
          <p:nvPr/>
        </p:nvSpPr>
        <p:spPr>
          <a:xfrm>
            <a:off x="3164145" y="3893710"/>
            <a:ext cx="2115696" cy="127847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Helvetica" pitchFamily="2" charset="0"/>
              </a:rPr>
              <a:t>Qdrant</a:t>
            </a:r>
            <a:r>
              <a:rPr lang="en-US" altLang="ko-KR" dirty="0">
                <a:latin typeface="Helvetica" pitchFamily="2" charset="0"/>
              </a:rPr>
              <a:t> vector database</a:t>
            </a:r>
            <a:endParaRPr lang="ko-KR" altLang="en-US" dirty="0">
              <a:latin typeface="Helvetica" pitchFamily="2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0B402C6-5AF0-4026-FA8D-70BC670C477C}"/>
              </a:ext>
            </a:extLst>
          </p:cNvPr>
          <p:cNvCxnSpPr>
            <a:cxnSpLocks/>
            <a:endCxn id="49" idx="0"/>
          </p:cNvCxnSpPr>
          <p:nvPr/>
        </p:nvCxnSpPr>
        <p:spPr>
          <a:xfrm flipH="1">
            <a:off x="4221993" y="2998839"/>
            <a:ext cx="680920" cy="894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C034F5F-3EE9-1261-72C9-81052E0AC301}"/>
              </a:ext>
            </a:extLst>
          </p:cNvPr>
          <p:cNvSpPr txBox="1"/>
          <p:nvPr/>
        </p:nvSpPr>
        <p:spPr>
          <a:xfrm>
            <a:off x="4620854" y="3325825"/>
            <a:ext cx="11594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Helvetica" pitchFamily="2" charset="0"/>
              </a:rPr>
              <a:t>queried</a:t>
            </a:r>
            <a:endParaRPr lang="ko-KR" altLang="en-US" sz="1200" dirty="0">
              <a:latin typeface="Helvetica" pitchFamily="2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555FCE7-0C7D-327C-32EB-877003535822}"/>
              </a:ext>
            </a:extLst>
          </p:cNvPr>
          <p:cNvCxnSpPr>
            <a:cxnSpLocks/>
            <a:endCxn id="49" idx="3"/>
          </p:cNvCxnSpPr>
          <p:nvPr/>
        </p:nvCxnSpPr>
        <p:spPr>
          <a:xfrm flipH="1">
            <a:off x="5279841" y="4169814"/>
            <a:ext cx="1007497" cy="363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D112A85-228C-4F5E-933E-A24AA6C48304}"/>
              </a:ext>
            </a:extLst>
          </p:cNvPr>
          <p:cNvSpPr txBox="1"/>
          <p:nvPr/>
        </p:nvSpPr>
        <p:spPr>
          <a:xfrm>
            <a:off x="5534376" y="4409958"/>
            <a:ext cx="11594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Helvetica" pitchFamily="2" charset="0"/>
              </a:rPr>
              <a:t>stored</a:t>
            </a:r>
            <a:endParaRPr lang="ko-KR" altLang="en-US" sz="1200" dirty="0">
              <a:latin typeface="Helvetica" pitchFamily="2" charset="0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D4BD264-DE0B-2C7C-2DF3-58CE60E3B58B}"/>
              </a:ext>
            </a:extLst>
          </p:cNvPr>
          <p:cNvCxnSpPr>
            <a:cxnSpLocks/>
            <a:stCxn id="49" idx="1"/>
            <a:endCxn id="62" idx="6"/>
          </p:cNvCxnSpPr>
          <p:nvPr/>
        </p:nvCxnSpPr>
        <p:spPr>
          <a:xfrm flipH="1">
            <a:off x="2175113" y="4532946"/>
            <a:ext cx="989032" cy="23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4961D656-2844-07D8-91F5-085CF5B4A7C8}"/>
              </a:ext>
            </a:extLst>
          </p:cNvPr>
          <p:cNvSpPr/>
          <p:nvPr/>
        </p:nvSpPr>
        <p:spPr>
          <a:xfrm>
            <a:off x="936163" y="3915809"/>
            <a:ext cx="1238950" cy="12389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elvetica" pitchFamily="2" charset="0"/>
              </a:rPr>
              <a:t>Output</a:t>
            </a:r>
            <a:endParaRPr lang="ko-KR" altLang="en-US" dirty="0">
              <a:latin typeface="Helvetica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06D3DCB-788E-4A04-08D6-3AD49A95DBEF}"/>
              </a:ext>
            </a:extLst>
          </p:cNvPr>
          <p:cNvSpPr txBox="1"/>
          <p:nvPr/>
        </p:nvSpPr>
        <p:spPr>
          <a:xfrm>
            <a:off x="2280136" y="4129626"/>
            <a:ext cx="9121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Helvetica" pitchFamily="2" charset="0"/>
              </a:rPr>
              <a:t>Top 3 documents</a:t>
            </a:r>
            <a:endParaRPr lang="ko-KR" altLang="en-US" sz="1050" dirty="0">
              <a:latin typeface="Helvetica" pitchFamily="2" charset="0"/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DC34E56-F406-F00A-17A1-105994AAA594}"/>
              </a:ext>
            </a:extLst>
          </p:cNvPr>
          <p:cNvCxnSpPr>
            <a:cxnSpLocks/>
          </p:cNvCxnSpPr>
          <p:nvPr/>
        </p:nvCxnSpPr>
        <p:spPr>
          <a:xfrm>
            <a:off x="1555638" y="5154759"/>
            <a:ext cx="0" cy="5348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A71FC84B-8CD4-18A5-8A04-D5B8E61580E0}"/>
              </a:ext>
            </a:extLst>
          </p:cNvPr>
          <p:cNvSpPr/>
          <p:nvPr/>
        </p:nvSpPr>
        <p:spPr>
          <a:xfrm>
            <a:off x="985324" y="5680450"/>
            <a:ext cx="1150548" cy="646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elvetica" pitchFamily="2" charset="0"/>
              </a:rPr>
              <a:t>LLM</a:t>
            </a:r>
            <a:endParaRPr lang="ko-KR" alt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793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905F1-4CEF-45AA-C7CA-432EE8DBC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erson sitting at a desk in front of a robot&#10;&#10;Description automatically generated">
            <a:extLst>
              <a:ext uri="{FF2B5EF4-FFF2-40B4-BE49-F238E27FC236}">
                <a16:creationId xmlns:a16="http://schemas.microsoft.com/office/drawing/2014/main" id="{71B00F23-E296-0A1A-8984-F9CBA7AB6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6858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371FE74-DA67-6A05-EC44-031B59132F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solidFill>
                <a:srgbClr val="212529"/>
              </a:solidFill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B045A1-76E7-7637-2E4A-1F10C58B1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051" y="2131879"/>
            <a:ext cx="9921766" cy="1575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FB3485-3CBF-D174-3BC2-C8CF8BDC5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262" y="3916174"/>
            <a:ext cx="10201476" cy="218800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52B14C1-CB12-FF40-546B-C67CF964F77A}"/>
              </a:ext>
            </a:extLst>
          </p:cNvPr>
          <p:cNvSpPr txBox="1">
            <a:spLocks/>
          </p:cNvSpPr>
          <p:nvPr/>
        </p:nvSpPr>
        <p:spPr>
          <a:xfrm>
            <a:off x="862485" y="365125"/>
            <a:ext cx="2085843" cy="1325563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>
                <a:solidFill>
                  <a:schemeClr val="accent5">
                    <a:lumMod val="20000"/>
                    <a:lumOff val="80000"/>
                  </a:schemeClr>
                </a:solidFill>
                <a:latin typeface="Helvetica" pitchFamily="2" charset="0"/>
              </a:rPr>
              <a:t>RAG</a:t>
            </a:r>
            <a:endParaRPr lang="ko-KR" altLang="en-US" sz="5400" dirty="0">
              <a:solidFill>
                <a:schemeClr val="accent5">
                  <a:lumMod val="20000"/>
                  <a:lumOff val="80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338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E920E-A0EC-AD74-EA64-88229E963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erson sitting at a desk in front of a robot&#10;&#10;Description automatically generated">
            <a:extLst>
              <a:ext uri="{FF2B5EF4-FFF2-40B4-BE49-F238E27FC236}">
                <a16:creationId xmlns:a16="http://schemas.microsoft.com/office/drawing/2014/main" id="{32A283E1-0BC5-402A-EC8B-A0958CCA87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685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15C587-16FD-0185-A25B-E5D1FD9A7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85" y="365125"/>
            <a:ext cx="2559141" cy="1325563"/>
          </a:xfrm>
          <a:solidFill>
            <a:schemeClr val="accent5">
              <a:alpha val="9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5400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" pitchFamily="2" charset="0"/>
              </a:rPr>
              <a:t>Agents</a:t>
            </a:r>
            <a:endParaRPr lang="ko-KR" altLang="en-US" sz="5400" dirty="0">
              <a:solidFill>
                <a:schemeClr val="accent5">
                  <a:lumMod val="20000"/>
                  <a:lumOff val="80000"/>
                </a:schemeClr>
              </a:solidFill>
              <a:latin typeface="Helvetica" pitchFamily="2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F0036F7-2B7D-F4C0-2B73-E99AF85874B9}"/>
              </a:ext>
            </a:extLst>
          </p:cNvPr>
          <p:cNvSpPr txBox="1">
            <a:spLocks/>
          </p:cNvSpPr>
          <p:nvPr/>
        </p:nvSpPr>
        <p:spPr>
          <a:xfrm>
            <a:off x="503904" y="1825625"/>
            <a:ext cx="11275142" cy="4860310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u="sng" dirty="0">
                <a:solidFill>
                  <a:srgbClr val="212529"/>
                </a:solidFill>
                <a:latin typeface="Helvetica" pitchFamily="2" charset="0"/>
              </a:rPr>
              <a:t>Multiple Agents</a:t>
            </a:r>
          </a:p>
          <a:p>
            <a: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  <a:t>Attempted to make </a:t>
            </a:r>
            <a:r>
              <a:rPr lang="en-US" altLang="ko-KR" dirty="0" err="1">
                <a:solidFill>
                  <a:srgbClr val="212529"/>
                </a:solidFill>
                <a:latin typeface="Helvetica" pitchFamily="2" charset="0"/>
              </a:rPr>
              <a:t>CoT</a:t>
            </a:r>
            <a: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  <a:t> using </a:t>
            </a:r>
            <a:r>
              <a:rPr lang="en-US" altLang="ko-KR" dirty="0" err="1">
                <a:solidFill>
                  <a:srgbClr val="212529"/>
                </a:solidFill>
                <a:latin typeface="Helvetica" pitchFamily="2" charset="0"/>
              </a:rPr>
              <a:t>langchain</a:t>
            </a:r>
            <a: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  <a:t>, but not successful</a:t>
            </a:r>
          </a:p>
          <a:p>
            <a: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  <a:t>Nevertheless, multiple agents are established: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b="1" dirty="0">
                <a:solidFill>
                  <a:srgbClr val="212529"/>
                </a:solidFill>
                <a:latin typeface="Helvetica" pitchFamily="2" charset="0"/>
              </a:rPr>
              <a:t>“Enhanced” Metadata Generator:</a:t>
            </a:r>
            <a:b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</a:br>
            <a: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  <a:t>Based on the ‘specifications’, it returns the </a:t>
            </a:r>
            <a:r>
              <a:rPr lang="en-US" altLang="ko-KR" dirty="0" err="1">
                <a:solidFill>
                  <a:srgbClr val="212529"/>
                </a:solidFill>
                <a:latin typeface="Helvetica" pitchFamily="2" charset="0"/>
              </a:rPr>
              <a:t>enhanced_metadata</a:t>
            </a:r>
            <a: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  <a:t> in .</a:t>
            </a:r>
            <a:r>
              <a:rPr lang="en-US" altLang="ko-KR" dirty="0" err="1">
                <a:solidFill>
                  <a:srgbClr val="212529"/>
                </a:solidFill>
                <a:latin typeface="Helvetica" pitchFamily="2" charset="0"/>
              </a:rPr>
              <a:t>json</a:t>
            </a:r>
            <a: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  <a:t> format</a:t>
            </a:r>
            <a:b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</a:br>
            <a:r>
              <a:rPr lang="en-US" altLang="ko-KR" sz="2200" dirty="0">
                <a:solidFill>
                  <a:srgbClr val="212529"/>
                </a:solidFill>
                <a:latin typeface="Helvetica" pitchFamily="2" charset="0"/>
                <a:sym typeface="Wingdings" panose="05000000000000000000" pitchFamily="2" charset="2"/>
              </a:rPr>
              <a:t> Finetuned with higher temperature and also higher </a:t>
            </a:r>
            <a:r>
              <a:rPr lang="en-US" altLang="ko-KR" sz="2200" dirty="0" err="1">
                <a:solidFill>
                  <a:srgbClr val="212529"/>
                </a:solidFill>
                <a:latin typeface="Helvetica" pitchFamily="2" charset="0"/>
                <a:sym typeface="Wingdings" panose="05000000000000000000" pitchFamily="2" charset="2"/>
              </a:rPr>
              <a:t>max_new_tokens</a:t>
            </a:r>
            <a:endParaRPr lang="en-US" altLang="ko-KR" sz="2200" dirty="0">
              <a:solidFill>
                <a:srgbClr val="212529"/>
              </a:solidFill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b="1" dirty="0">
                <a:solidFill>
                  <a:srgbClr val="212529"/>
                </a:solidFill>
                <a:latin typeface="Helvetica" pitchFamily="2" charset="0"/>
              </a:rPr>
              <a:t>HTML Generator:</a:t>
            </a:r>
            <a:b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</a:br>
            <a: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  <a:t>Given the input from “enhanced” metadata, it is able to generate HTML structure from </a:t>
            </a:r>
            <a:r>
              <a:rPr lang="en-US" altLang="ko-KR" dirty="0" err="1">
                <a:solidFill>
                  <a:srgbClr val="212529"/>
                </a:solidFill>
                <a:latin typeface="Helvetica" pitchFamily="2" charset="0"/>
              </a:rPr>
              <a:t>enhanced_metadata</a:t>
            </a:r>
            <a:b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</a:br>
            <a:r>
              <a:rPr lang="en-US" altLang="ko-KR" sz="2000" dirty="0">
                <a:solidFill>
                  <a:srgbClr val="212529"/>
                </a:solidFill>
                <a:latin typeface="Helvetica" pitchFamily="2" charset="0"/>
                <a:sym typeface="Wingdings" panose="05000000000000000000" pitchFamily="2" charset="2"/>
              </a:rPr>
              <a:t> Finetuning was at a moderate level so that the HTML structure will be kept, temperature is moderate with lower </a:t>
            </a:r>
            <a:r>
              <a:rPr lang="en-US" altLang="ko-KR" sz="2000" dirty="0" err="1">
                <a:solidFill>
                  <a:srgbClr val="212529"/>
                </a:solidFill>
                <a:latin typeface="Helvetica" pitchFamily="2" charset="0"/>
                <a:sym typeface="Wingdings" panose="05000000000000000000" pitchFamily="2" charset="2"/>
              </a:rPr>
              <a:t>max_new_tokens</a:t>
            </a:r>
            <a:endParaRPr lang="en-US" altLang="ko-KR" sz="2000" dirty="0">
              <a:solidFill>
                <a:srgbClr val="212529"/>
              </a:solidFill>
              <a:latin typeface="Helvetica" pitchFamily="2" charset="0"/>
            </a:endParaRPr>
          </a:p>
          <a:p>
            <a:r>
              <a:rPr lang="en-US" altLang="ko-KR" dirty="0">
                <a:solidFill>
                  <a:srgbClr val="212529"/>
                </a:solidFill>
                <a:latin typeface="Helvetica" pitchFamily="2" charset="0"/>
              </a:rPr>
              <a:t>Both agents used same LLM: </a:t>
            </a:r>
            <a:r>
              <a:rPr lang="en-US" altLang="ko-KR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Qwen</a:t>
            </a:r>
            <a:r>
              <a:rPr lang="en-US" altLang="ko-KR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/Qwen2.5-Cod</a:t>
            </a:r>
            <a:r>
              <a:rPr lang="en-US" altLang="ko-KR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er-7</a:t>
            </a:r>
            <a:r>
              <a:rPr lang="en-US" altLang="ko-KR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B-Instruct</a:t>
            </a:r>
            <a:endParaRPr lang="en-US" altLang="ko-KR" b="0" dirty="0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212529"/>
              </a:solidFill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93C118-924F-52AE-4BA4-D6DDC9758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348" y="5686142"/>
            <a:ext cx="5729748" cy="2731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4C0CE9-11E0-8A75-D7FC-1A44B878F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8811" y="3846047"/>
            <a:ext cx="4410948" cy="27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06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736C0-17C3-D603-4167-8B1503371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erson sitting at a desk in front of a robot&#10;&#10;Description automatically generated">
            <a:extLst>
              <a:ext uri="{FF2B5EF4-FFF2-40B4-BE49-F238E27FC236}">
                <a16:creationId xmlns:a16="http://schemas.microsoft.com/office/drawing/2014/main" id="{15F9750D-0A19-51CC-7CC0-D36FA9294C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685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97B684-303B-75B1-8154-7985522B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85" y="365125"/>
            <a:ext cx="3522702" cy="1325563"/>
          </a:xfrm>
          <a:solidFill>
            <a:schemeClr val="accent5">
              <a:alpha val="9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5400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" pitchFamily="2" charset="0"/>
              </a:rPr>
              <a:t>Approach</a:t>
            </a:r>
            <a:endParaRPr lang="ko-KR" altLang="en-US" sz="5400" dirty="0">
              <a:solidFill>
                <a:schemeClr val="accent5">
                  <a:lumMod val="20000"/>
                  <a:lumOff val="80000"/>
                </a:schemeClr>
              </a:solidFill>
              <a:latin typeface="Helvetica" pitchFamily="2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FA2C302-C3FE-28A2-B271-D338DA27840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860310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solidFill>
                <a:srgbClr val="212529"/>
              </a:solidFill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7A66E9-CAED-51CA-2574-986256695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639" y="2511972"/>
            <a:ext cx="9636721" cy="35840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2425D8-852F-18B3-423B-6A8841AF3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117" y="2262850"/>
            <a:ext cx="10147139" cy="401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6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885</TotalTime>
  <Words>799</Words>
  <Application>Microsoft Office PowerPoint</Application>
  <PresentationFormat>Widescreen</PresentationFormat>
  <Paragraphs>87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맑은 고딕</vt:lpstr>
      <vt:lpstr>Arial</vt:lpstr>
      <vt:lpstr>Consolas</vt:lpstr>
      <vt:lpstr>Helvetica</vt:lpstr>
      <vt:lpstr>Open Sans</vt:lpstr>
      <vt:lpstr>Wingdings</vt:lpstr>
      <vt:lpstr>Office Theme</vt:lpstr>
      <vt:lpstr>PowerPoint Presentation</vt:lpstr>
      <vt:lpstr>Motivation</vt:lpstr>
      <vt:lpstr>Approach</vt:lpstr>
      <vt:lpstr>Approach</vt:lpstr>
      <vt:lpstr>RAG</vt:lpstr>
      <vt:lpstr>RAG</vt:lpstr>
      <vt:lpstr>PowerPoint Presentation</vt:lpstr>
      <vt:lpstr>Agents</vt:lpstr>
      <vt:lpstr>Approach</vt:lpstr>
      <vt:lpstr>HTML pages</vt:lpstr>
      <vt:lpstr>Image Generation</vt:lpstr>
      <vt:lpstr>Image Generation</vt:lpstr>
      <vt:lpstr>Image Generation</vt:lpstr>
      <vt:lpstr>Final Version</vt:lpstr>
      <vt:lpstr>Future Works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Heansuh Lee</dc:creator>
  <cp:lastModifiedBy>Heansuh Lee</cp:lastModifiedBy>
  <cp:revision>3</cp:revision>
  <dcterms:created xsi:type="dcterms:W3CDTF">2024-12-10T17:57:48Z</dcterms:created>
  <dcterms:modified xsi:type="dcterms:W3CDTF">2024-12-18T03:38:58Z</dcterms:modified>
</cp:coreProperties>
</file>